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7" r:id="rId3"/>
    <p:sldId id="261" r:id="rId4"/>
    <p:sldId id="268" r:id="rId5"/>
    <p:sldId id="262" r:id="rId6"/>
    <p:sldId id="265" r:id="rId7"/>
    <p:sldId id="264" r:id="rId8"/>
    <p:sldId id="259" r:id="rId9"/>
    <p:sldId id="257" r:id="rId10"/>
    <p:sldId id="258" r:id="rId11"/>
    <p:sldId id="266" r:id="rId12"/>
    <p:sldId id="260" r:id="rId13"/>
    <p:sldId id="274" r:id="rId14"/>
    <p:sldId id="273" r:id="rId15"/>
    <p:sldId id="278" r:id="rId16"/>
    <p:sldId id="270" r:id="rId17"/>
    <p:sldId id="271" r:id="rId18"/>
    <p:sldId id="275" r:id="rId19"/>
    <p:sldId id="276" r:id="rId20"/>
    <p:sldId id="277" r:id="rId21"/>
    <p:sldId id="272" r:id="rId22"/>
    <p:sldId id="279" r:id="rId23"/>
    <p:sldId id="26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942AEC-6F08-4F61-B58D-F7DCB54FB47F}">
          <p14:sldIdLst>
            <p14:sldId id="256"/>
            <p14:sldId id="267"/>
            <p14:sldId id="261"/>
            <p14:sldId id="268"/>
            <p14:sldId id="262"/>
            <p14:sldId id="265"/>
            <p14:sldId id="264"/>
            <p14:sldId id="259"/>
            <p14:sldId id="257"/>
            <p14:sldId id="258"/>
            <p14:sldId id="266"/>
            <p14:sldId id="260"/>
            <p14:sldId id="274"/>
            <p14:sldId id="273"/>
            <p14:sldId id="278"/>
            <p14:sldId id="270"/>
            <p14:sldId id="271"/>
            <p14:sldId id="275"/>
            <p14:sldId id="276"/>
            <p14:sldId id="277"/>
            <p14:sldId id="272"/>
            <p14:sldId id="279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e Bougie" initials="AB" lastIdx="1" clrIdx="0">
    <p:extLst>
      <p:ext uri="{19B8F6BF-5375-455C-9EA6-DF929625EA0E}">
        <p15:presenceInfo xmlns:p15="http://schemas.microsoft.com/office/powerpoint/2012/main" userId="aed76ea0c0b44a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94" autoAdjust="0"/>
    <p:restoredTop sz="89209" autoAdjust="0"/>
  </p:normalViewPr>
  <p:slideViewPr>
    <p:cSldViewPr snapToGrid="0">
      <p:cViewPr varScale="1">
        <p:scale>
          <a:sx n="103" d="100"/>
          <a:sy n="103" d="100"/>
        </p:scale>
        <p:origin x="739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04"/>
    </p:cViewPr>
  </p:sorterViewPr>
  <p:notesViewPr>
    <p:cSldViewPr snapToGrid="0">
      <p:cViewPr varScale="1">
        <p:scale>
          <a:sx n="88" d="100"/>
          <a:sy n="88" d="100"/>
        </p:scale>
        <p:origin x="382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20T14:58:08.161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98FFB-BEE7-44D5-8DD2-FD4760972C0A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A2579-6B2F-42FC-BA04-817298FCB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18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42717-C613-4AB5-B594-71436AEBD30C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27D3A-D64D-47D0-9BFE-055E04F1D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20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uninterruptible</a:t>
            </a:r>
            <a:r>
              <a:rPr lang="en-US" baseline="0" dirty="0"/>
              <a:t> power supplies. </a:t>
            </a:r>
          </a:p>
          <a:p>
            <a:r>
              <a:rPr lang="en-US" baseline="0" dirty="0"/>
              <a:t>Heat and humidity controlled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27D3A-D64D-47D0-9BFE-055E04F1DE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77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27D3A-D64D-47D0-9BFE-055E04F1DE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02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27D3A-D64D-47D0-9BFE-055E04F1DE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2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Banks of batteries with onsite</a:t>
            </a:r>
            <a:r>
              <a:rPr lang="en-US" baseline="0" dirty="0"/>
              <a:t> fuel storage for natural disaster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27D3A-D64D-47D0-9BFE-055E04F1DE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5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Surely they have sensors for everything</a:t>
            </a:r>
          </a:p>
          <a:p>
            <a:r>
              <a:rPr lang="en-US" dirty="0"/>
              <a:t>Backup power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27D3A-D64D-47D0-9BFE-055E04F1DE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49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ZRS</a:t>
            </a:r>
            <a:r>
              <a:rPr lang="en-US" baseline="0" dirty="0"/>
              <a:t> – Replicated across data centers in the same region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27D3A-D64D-47D0-9BFE-055E04F1DE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38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outage</a:t>
            </a:r>
            <a:r>
              <a:rPr lang="en-US" baseline="0" dirty="0"/>
              <a:t> Feb/2017,</a:t>
            </a:r>
          </a:p>
          <a:p>
            <a:r>
              <a:rPr lang="en-US" baseline="0" dirty="0"/>
              <a:t>NE Power Outage 2003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27D3A-D64D-47D0-9BFE-055E04F1DE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88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outage</a:t>
            </a:r>
            <a:r>
              <a:rPr lang="en-US" baseline="0" dirty="0"/>
              <a:t> Feb/2017,</a:t>
            </a:r>
          </a:p>
          <a:p>
            <a:r>
              <a:rPr lang="en-US" baseline="0" dirty="0"/>
              <a:t>NE Power Outage 2003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27D3A-D64D-47D0-9BFE-055E04F1DE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74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your app needs High Availability (HA) then you must have a Disaster</a:t>
            </a:r>
            <a:r>
              <a:rPr lang="en-US" baseline="0" dirty="0"/>
              <a:t> Recovery (DR) plan.</a:t>
            </a:r>
            <a:endParaRPr lang="en-US" dirty="0"/>
          </a:p>
          <a:p>
            <a:r>
              <a:rPr lang="en-US" dirty="0"/>
              <a:t>Regional failures are rare, but must be planned for.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Non-transient, wide-scale failures, such as service disruption that affects an entire region.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much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down-time is acceptable – Cost of failure vs Cost of redundancy</a:t>
            </a:r>
          </a:p>
          <a:p>
            <a:r>
              <a:rPr lang="en-US" dirty="0"/>
              <a:t>Hellfire and brimstone…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27D3A-D64D-47D0-9BFE-055E04F1DE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1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Paired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Azure’s isolation and availability policies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planned Azure system updates are deployed sequentially (not at the same time) across paired regions.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27D3A-D64D-47D0-9BFE-055E04F1DE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3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4/20/2017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24.jp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best-practices-availability-paired-regions" TargetMode="External"/><Relationship Id="rId2" Type="http://schemas.openxmlformats.org/officeDocument/2006/relationships/hyperlink" Target="https://www.youtube.com/watch?v=0uRR72b_qvc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docs.microsoft.com/en-us/azure/architecture/resilienc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091" t="233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8" name="Parallelogram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200" dirty="0"/>
              <a:t>Regional Failover and Disaster Recovery in Azure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4634" y="4050832"/>
            <a:ext cx="4999367" cy="1615322"/>
          </a:xfrm>
        </p:spPr>
        <p:txBody>
          <a:bodyPr>
            <a:normAutofit fontScale="85000" lnSpcReduction="20000"/>
          </a:bodyPr>
          <a:lstStyle/>
          <a:p>
            <a:r>
              <a:rPr lang="en-US" sz="3000" dirty="0">
                <a:solidFill>
                  <a:schemeClr val="accent3"/>
                </a:solidFill>
              </a:rPr>
              <a:t>Anne Bougie</a:t>
            </a:r>
          </a:p>
          <a:p>
            <a:r>
              <a:rPr lang="en-US" dirty="0">
                <a:solidFill>
                  <a:schemeClr val="bg1"/>
                </a:solidFill>
              </a:rPr>
              <a:t>Senior Software Developer, Concurrency, Inc</a:t>
            </a:r>
          </a:p>
          <a:p>
            <a:r>
              <a:rPr lang="en-US" dirty="0">
                <a:solidFill>
                  <a:schemeClr val="bg1"/>
                </a:solidFill>
              </a:rPr>
              <a:t>Twitter: </a:t>
            </a:r>
            <a:r>
              <a:rPr lang="en-US" dirty="0">
                <a:solidFill>
                  <a:schemeClr val="accent3"/>
                </a:solidFill>
              </a:rPr>
              <a:t>@</a:t>
            </a:r>
            <a:r>
              <a:rPr lang="en-US" dirty="0" err="1">
                <a:solidFill>
                  <a:schemeClr val="accent3"/>
                </a:solidFill>
              </a:rPr>
              <a:t>bougiefever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Blog: </a:t>
            </a:r>
            <a:r>
              <a:rPr lang="en-US" dirty="0">
                <a:solidFill>
                  <a:schemeClr val="accent3"/>
                </a:solidFill>
              </a:rPr>
              <a:t>https://bougiefever.com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1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It?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775"/>
                    </a14:imgEffect>
                    <a14:imgEffect>
                      <a14:brightnessContrast bright="25000" contrast="-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287" y="1219200"/>
            <a:ext cx="11864068" cy="5701358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951" y="3644620"/>
            <a:ext cx="5193828" cy="756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180" y="1716579"/>
            <a:ext cx="4924425" cy="1028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640" y="4982653"/>
            <a:ext cx="6011114" cy="1228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0639" y="4530792"/>
            <a:ext cx="7972425" cy="9334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9951" y="4970590"/>
            <a:ext cx="9058275" cy="17716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013" y="3550152"/>
            <a:ext cx="7077075" cy="11525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6958" y="2866430"/>
            <a:ext cx="6705600" cy="16287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93901" y="1323629"/>
            <a:ext cx="7934325" cy="1657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2930" y="4342090"/>
            <a:ext cx="7972425" cy="9334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994" y="616700"/>
            <a:ext cx="5429250" cy="2019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67502" y="1787753"/>
            <a:ext cx="5990123" cy="37513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98411" y="71890"/>
            <a:ext cx="5968331" cy="39689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4522" y="776748"/>
            <a:ext cx="8703728" cy="5625187"/>
          </a:xfrm>
          <a:prstGeom prst="rect">
            <a:avLst/>
          </a:prstGeom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346200"/>
            <a:ext cx="5448300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51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33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2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3" name="Straight Connector 1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813" b="11189"/>
          <a:stretch/>
        </p:blipFill>
        <p:spPr>
          <a:xfrm>
            <a:off x="985968" y="609600"/>
            <a:ext cx="8288033" cy="3635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Disaster Risk Map</a:t>
            </a:r>
          </a:p>
        </p:txBody>
      </p:sp>
    </p:spTree>
    <p:extLst>
      <p:ext uri="{BB962C8B-B14F-4D97-AF65-F5344CB8AC3E}">
        <p14:creationId xmlns:p14="http://schemas.microsoft.com/office/powerpoint/2010/main" val="3249141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46" y="211756"/>
            <a:ext cx="8983465" cy="207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Downtime Is Acceptable?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58" y="2255219"/>
            <a:ext cx="89916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97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5" name="Group 1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6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7" name="Straight Connector 1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4883160"/>
            <a:ext cx="8070454" cy="8070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455" y="2216698"/>
            <a:ext cx="4928775" cy="246755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63600" y="1616389"/>
            <a:ext cx="4410720" cy="232840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The Sample App: Paper Street Soap Company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7317" y="4583668"/>
            <a:ext cx="15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300 miles</a:t>
            </a:r>
          </a:p>
        </p:txBody>
      </p:sp>
    </p:spTree>
    <p:extLst>
      <p:ext uri="{BB962C8B-B14F-4D97-AF65-F5344CB8AC3E}">
        <p14:creationId xmlns:p14="http://schemas.microsoft.com/office/powerpoint/2010/main" val="797179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28078" y="1628078"/>
            <a:ext cx="3531220" cy="2341756"/>
            <a:chOff x="1628078" y="1628078"/>
            <a:chExt cx="3531220" cy="2341756"/>
          </a:xfrm>
        </p:grpSpPr>
        <p:sp>
          <p:nvSpPr>
            <p:cNvPr id="6" name="Rectangle 5"/>
            <p:cNvSpPr/>
            <p:nvPr/>
          </p:nvSpPr>
          <p:spPr>
            <a:xfrm>
              <a:off x="1628078" y="1628078"/>
              <a:ext cx="3531220" cy="2341756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60702" y="2579546"/>
              <a:ext cx="1865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App Services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96468" y="1628078"/>
            <a:ext cx="3531220" cy="2341756"/>
            <a:chOff x="5196468" y="1628078"/>
            <a:chExt cx="3531220" cy="2341756"/>
          </a:xfrm>
        </p:grpSpPr>
        <p:sp>
          <p:nvSpPr>
            <p:cNvPr id="7" name="Rectangle 6"/>
            <p:cNvSpPr/>
            <p:nvPr/>
          </p:nvSpPr>
          <p:spPr>
            <a:xfrm>
              <a:off x="5196468" y="1628078"/>
              <a:ext cx="3531220" cy="234175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29092" y="2614290"/>
              <a:ext cx="1865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Sql</a:t>
              </a:r>
              <a:r>
                <a:rPr lang="en-US" dirty="0"/>
                <a:t> Server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28078" y="4007005"/>
            <a:ext cx="3531220" cy="2341756"/>
            <a:chOff x="1628078" y="4007005"/>
            <a:chExt cx="3531220" cy="2341756"/>
          </a:xfrm>
        </p:grpSpPr>
        <p:sp>
          <p:nvSpPr>
            <p:cNvPr id="8" name="Rectangle 7"/>
            <p:cNvSpPr/>
            <p:nvPr/>
          </p:nvSpPr>
          <p:spPr>
            <a:xfrm>
              <a:off x="1628078" y="4007005"/>
              <a:ext cx="3531220" cy="234175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60702" y="4993217"/>
              <a:ext cx="1865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DocumentDb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196468" y="4007005"/>
            <a:ext cx="3531220" cy="2341756"/>
            <a:chOff x="5196468" y="4007005"/>
            <a:chExt cx="3531220" cy="2341756"/>
          </a:xfrm>
        </p:grpSpPr>
        <p:sp>
          <p:nvSpPr>
            <p:cNvPr id="9" name="Rectangle 8"/>
            <p:cNvSpPr/>
            <p:nvPr/>
          </p:nvSpPr>
          <p:spPr>
            <a:xfrm>
              <a:off x="5196468" y="4007005"/>
              <a:ext cx="3531220" cy="23417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29092" y="4988312"/>
              <a:ext cx="1865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Storage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96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35" y="875360"/>
            <a:ext cx="4602747" cy="46027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The Defense Team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Traffic Manager</a:t>
            </a:r>
          </a:p>
          <a:p>
            <a:r>
              <a:rPr lang="en-US" dirty="0"/>
              <a:t>Geo-Replicated </a:t>
            </a:r>
            <a:r>
              <a:rPr lang="en-US" dirty="0" err="1"/>
              <a:t>Sql</a:t>
            </a:r>
            <a:r>
              <a:rPr lang="en-US" dirty="0"/>
              <a:t> Databases</a:t>
            </a:r>
          </a:p>
          <a:p>
            <a:r>
              <a:rPr lang="en-US" dirty="0"/>
              <a:t>Geo-Redundant Storage</a:t>
            </a:r>
          </a:p>
          <a:p>
            <a:r>
              <a:rPr lang="en-US" dirty="0" err="1"/>
              <a:t>DocumentDb</a:t>
            </a:r>
            <a:r>
              <a:rPr lang="en-US" dirty="0"/>
              <a:t> Failover</a:t>
            </a:r>
          </a:p>
          <a:p>
            <a:r>
              <a:rPr lang="en-US" dirty="0"/>
              <a:t>Application Insights</a:t>
            </a:r>
          </a:p>
          <a:p>
            <a:r>
              <a:rPr lang="en-US" dirty="0"/>
              <a:t>Azure Automation Runbooks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779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3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4" name="Straight Connector 1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68" r="21757" b="-1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000" dirty="0"/>
              <a:t>Traffic Manager for Web Failover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40604" y="4415883"/>
            <a:ext cx="3127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App Services</a:t>
            </a:r>
          </a:p>
        </p:txBody>
      </p:sp>
    </p:spTree>
    <p:extLst>
      <p:ext uri="{BB962C8B-B14F-4D97-AF65-F5344CB8AC3E}">
        <p14:creationId xmlns:p14="http://schemas.microsoft.com/office/powerpoint/2010/main" val="1477330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17" y="385981"/>
            <a:ext cx="9664987" cy="6472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Services</a:t>
            </a:r>
          </a:p>
        </p:txBody>
      </p:sp>
    </p:spTree>
    <p:extLst>
      <p:ext uri="{BB962C8B-B14F-4D97-AF65-F5344CB8AC3E}">
        <p14:creationId xmlns:p14="http://schemas.microsoft.com/office/powerpoint/2010/main" val="3069704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4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61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3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4" name="Straight Connector 1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/>
          </a:blip>
          <a:srcRect l="33316" r="26918" b="7328"/>
          <a:stretch/>
        </p:blipFill>
        <p:spPr>
          <a:xfrm>
            <a:off x="5097780" y="-1"/>
            <a:ext cx="7091044" cy="6858001"/>
          </a:xfrm>
          <a:custGeom>
            <a:avLst/>
            <a:gdLst>
              <a:gd name="connsiteX0" fmla="*/ 405750 w 7091044"/>
              <a:gd name="connsiteY0" fmla="*/ 0 h 6858001"/>
              <a:gd name="connsiteX1" fmla="*/ 7091044 w 7091044"/>
              <a:gd name="connsiteY1" fmla="*/ 0 h 6858001"/>
              <a:gd name="connsiteX2" fmla="*/ 7091044 w 7091044"/>
              <a:gd name="connsiteY2" fmla="*/ 6858001 h 6858001"/>
              <a:gd name="connsiteX3" fmla="*/ 53572 w 7091044"/>
              <a:gd name="connsiteY3" fmla="*/ 6858001 h 6858001"/>
              <a:gd name="connsiteX4" fmla="*/ 1828991 w 7091044"/>
              <a:gd name="connsiteY4" fmla="*/ 4521201 h 6858001"/>
              <a:gd name="connsiteX5" fmla="*/ 0 w 7091044"/>
              <a:gd name="connsiteY5" fmla="*/ 0 h 6858001"/>
              <a:gd name="connsiteX6" fmla="*/ 405750 w 7091044"/>
              <a:gd name="connsiteY6" fmla="*/ 0 h 6858001"/>
              <a:gd name="connsiteX7" fmla="*/ 0 w 7091044"/>
              <a:gd name="connsiteY7" fmla="*/ 43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1044" h="6858001">
                <a:moveTo>
                  <a:pt x="405750" y="0"/>
                </a:moveTo>
                <a:lnTo>
                  <a:pt x="7091044" y="0"/>
                </a:lnTo>
                <a:lnTo>
                  <a:pt x="7091044" y="6858001"/>
                </a:lnTo>
                <a:lnTo>
                  <a:pt x="53572" y="6858001"/>
                </a:lnTo>
                <a:lnTo>
                  <a:pt x="1828991" y="4521201"/>
                </a:lnTo>
                <a:close/>
                <a:moveTo>
                  <a:pt x="0" y="0"/>
                </a:moveTo>
                <a:lnTo>
                  <a:pt x="405750" y="0"/>
                </a:lnTo>
                <a:lnTo>
                  <a:pt x="0" y="434"/>
                </a:lnTo>
                <a:close/>
              </a:path>
            </a:pathLst>
          </a:custGeom>
        </p:spPr>
      </p:pic>
      <p:cxnSp>
        <p:nvCxnSpPr>
          <p:cNvPr id="62" name="Straight Connector 2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2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Isosceles Tri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Isosceles Tri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Microsoft’s Cloud</a:t>
            </a:r>
          </a:p>
        </p:txBody>
      </p:sp>
    </p:spTree>
    <p:extLst>
      <p:ext uri="{BB962C8B-B14F-4D97-AF65-F5344CB8AC3E}">
        <p14:creationId xmlns:p14="http://schemas.microsoft.com/office/powerpoint/2010/main" val="3557932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DocumentDb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90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991770" y="1569715"/>
            <a:ext cx="952453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Geo-Replication Is Not Backup</a:t>
            </a:r>
          </a:p>
        </p:txBody>
      </p:sp>
    </p:spTree>
    <p:extLst>
      <p:ext uri="{BB962C8B-B14F-4D97-AF65-F5344CB8AC3E}">
        <p14:creationId xmlns:p14="http://schemas.microsoft.com/office/powerpoint/2010/main" val="251280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 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05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and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Datacenter Tour </a:t>
            </a:r>
            <a:r>
              <a:rPr lang="en-US" dirty="0">
                <a:hlinkClick r:id="rId2"/>
              </a:rPr>
              <a:t>https://www.youtube.com/watch?v=0uRR72b_qvc</a:t>
            </a:r>
            <a:endParaRPr lang="en-US" dirty="0"/>
          </a:p>
          <a:p>
            <a:r>
              <a:rPr lang="en-US" dirty="0"/>
              <a:t>Microsoft Paired Regions </a:t>
            </a:r>
            <a:r>
              <a:rPr lang="en-US" dirty="0">
                <a:hlinkClick r:id="rId3"/>
              </a:rPr>
              <a:t>https://docs.microsoft.com/en-us/azure/best-practices-availability-paired-regions</a:t>
            </a:r>
            <a:endParaRPr lang="en-US" dirty="0"/>
          </a:p>
          <a:p>
            <a:r>
              <a:rPr lang="en-US" dirty="0"/>
              <a:t>Microsoft Resiliency Architecture </a:t>
            </a:r>
            <a:r>
              <a:rPr lang="en-US" dirty="0">
                <a:hlinkClick r:id="rId4"/>
              </a:rPr>
              <a:t>https://docs.microsoft.com/en-us/azure/architecture/resiliency/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323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33" name="Group 1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8798"/>
          <a:stretch/>
        </p:blipFill>
        <p:spPr>
          <a:xfrm>
            <a:off x="985968" y="609600"/>
            <a:ext cx="8288033" cy="3635025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 Typical Data Center</a:t>
            </a:r>
          </a:p>
        </p:txBody>
      </p:sp>
    </p:spTree>
    <p:extLst>
      <p:ext uri="{BB962C8B-B14F-4D97-AF65-F5344CB8AC3E}">
        <p14:creationId xmlns:p14="http://schemas.microsoft.com/office/powerpoint/2010/main" val="1662470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38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2" name="Straight Connector 1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8954" r="2" b="2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100"/>
              <a:t>Banks of Batteries Ensure Continuous Power</a:t>
            </a:r>
          </a:p>
        </p:txBody>
      </p:sp>
    </p:spTree>
    <p:extLst>
      <p:ext uri="{BB962C8B-B14F-4D97-AF65-F5344CB8AC3E}">
        <p14:creationId xmlns:p14="http://schemas.microsoft.com/office/powerpoint/2010/main" val="324629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4" name="Group 1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6" name="Straight Connector 1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420" t="9091" r="15777" b="3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000"/>
              <a:t>Everything is </a:t>
            </a:r>
            <a:br>
              <a:rPr lang="en-US" sz="5000"/>
            </a:br>
            <a:r>
              <a:rPr lang="en-US" sz="5000"/>
              <a:t>Under Control…</a:t>
            </a:r>
          </a:p>
        </p:txBody>
      </p:sp>
    </p:spTree>
    <p:extLst>
      <p:ext uri="{BB962C8B-B14F-4D97-AF65-F5344CB8AC3E}">
        <p14:creationId xmlns:p14="http://schemas.microsoft.com/office/powerpoint/2010/main" val="171304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2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3" name="Straight Connector 1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812" r="19377"/>
          <a:stretch/>
        </p:blipFill>
        <p:spPr>
          <a:xfrm>
            <a:off x="985968" y="609600"/>
            <a:ext cx="8288033" cy="3635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100"/>
              <a:t>With the Occasional Hardware Failure</a:t>
            </a:r>
          </a:p>
        </p:txBody>
      </p:sp>
    </p:spTree>
    <p:extLst>
      <p:ext uri="{BB962C8B-B14F-4D97-AF65-F5344CB8AC3E}">
        <p14:creationId xmlns:p14="http://schemas.microsoft.com/office/powerpoint/2010/main" val="2677311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683" y="216653"/>
            <a:ext cx="9571838" cy="641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5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697" y="0"/>
            <a:ext cx="941260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57" y="0"/>
            <a:ext cx="10278083" cy="68754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2505118" y="2967335"/>
            <a:ext cx="7181774" cy="923330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Fiber-Seeking Backhoe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820" y="-21646"/>
            <a:ext cx="7567611" cy="687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8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775"/>
                    </a14:imgEffect>
                    <a14:imgEffect>
                      <a14:brightnessContrast bright="25000" contrast="-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287" y="147711"/>
            <a:ext cx="11864068" cy="67728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700" y="2900881"/>
            <a:ext cx="5193828" cy="756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587" y="1112000"/>
            <a:ext cx="4924425" cy="1028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143" y="5391639"/>
            <a:ext cx="6011114" cy="12288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3842" y="4015923"/>
            <a:ext cx="8278380" cy="1076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177" y="896177"/>
            <a:ext cx="5990060" cy="170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2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4326</TotalTime>
  <Words>334</Words>
  <Application>Microsoft Office PowerPoint</Application>
  <PresentationFormat>Widescreen</PresentationFormat>
  <Paragraphs>68</Paragraphs>
  <Slides>23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Wingdings 3</vt:lpstr>
      <vt:lpstr>Facet</vt:lpstr>
      <vt:lpstr>Regional Failover and Disaster Recovery in Azure</vt:lpstr>
      <vt:lpstr>Microsoft’s Cloud</vt:lpstr>
      <vt:lpstr>A Typical Data Center</vt:lpstr>
      <vt:lpstr>Banks of Batteries Ensure Continuous Power</vt:lpstr>
      <vt:lpstr>Everything is  Under Control…</vt:lpstr>
      <vt:lpstr>With the Occasional Hardware Failure</vt:lpstr>
      <vt:lpstr>PowerPoint Presentation</vt:lpstr>
      <vt:lpstr>PowerPoint Presentation</vt:lpstr>
      <vt:lpstr>PowerPoint Presentation</vt:lpstr>
      <vt:lpstr>Why Do We Need It? </vt:lpstr>
      <vt:lpstr>Disaster Risk Map</vt:lpstr>
      <vt:lpstr>PowerPoint Presentation</vt:lpstr>
      <vt:lpstr>How Much Downtime Is Acceptable?</vt:lpstr>
      <vt:lpstr>The Sample App: Paper Street Soap Company</vt:lpstr>
      <vt:lpstr>What We Will Cover</vt:lpstr>
      <vt:lpstr>The Defense Team</vt:lpstr>
      <vt:lpstr>Traffic Manager for Web Failover</vt:lpstr>
      <vt:lpstr>App Services</vt:lpstr>
      <vt:lpstr>SQL Server Databases</vt:lpstr>
      <vt:lpstr>DocumentDb</vt:lpstr>
      <vt:lpstr>Azure Storage</vt:lpstr>
      <vt:lpstr>Redis Cache</vt:lpstr>
      <vt:lpstr>Resources and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Regional Failover and Disaster Recovery in Azure</dc:title>
  <dc:creator>Anne Bougie</dc:creator>
  <cp:lastModifiedBy>Anne Bougie</cp:lastModifiedBy>
  <cp:revision>38</cp:revision>
  <dcterms:created xsi:type="dcterms:W3CDTF">2017-04-13T19:53:02Z</dcterms:created>
  <dcterms:modified xsi:type="dcterms:W3CDTF">2017-04-21T14:24:49Z</dcterms:modified>
</cp:coreProperties>
</file>